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web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3" r:id="rId3"/>
    <p:sldId id="257" r:id="rId4"/>
    <p:sldId id="264" r:id="rId5"/>
    <p:sldId id="266" r:id="rId6"/>
    <p:sldId id="269" r:id="rId7"/>
    <p:sldId id="271" r:id="rId8"/>
    <p:sldId id="258" r:id="rId9"/>
    <p:sldId id="267" r:id="rId10"/>
    <p:sldId id="259" r:id="rId11"/>
    <p:sldId id="268" r:id="rId12"/>
    <p:sldId id="260" r:id="rId13"/>
    <p:sldId id="265" r:id="rId14"/>
    <p:sldId id="262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58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32" y="3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A346B0-4851-4EE2-BD80-4E0BEDB442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009BB24-F001-4803-BB74-259ECCE0CD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D343CE-E60A-4AC5-8A2B-3D76DA2B57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F50B6-7186-46B7-9A3A-D1973F40F53C}" type="datetimeFigureOut">
              <a:rPr lang="en-US" smtClean="0"/>
              <a:t>1/22/2020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6B3275-56DB-416D-A751-79C88AE57D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39FAC0-5D87-4C3F-8071-303C95F30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E5F69-0412-4FC2-B1DB-5D9B4BB2D5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7016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17709F-9B98-4BFA-BE46-EC16DF9F5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76E919-78A5-4794-8FA3-0146402D11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627F24-A970-453A-95AB-99B932974F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F50B6-7186-46B7-9A3A-D1973F40F53C}" type="datetimeFigureOut">
              <a:rPr lang="en-US" smtClean="0"/>
              <a:t>1/22/2020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D11049-E5AF-44C2-89A4-A12FA1B5B5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569210-5249-4059-A52F-C33A3AE65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E5F69-0412-4FC2-B1DB-5D9B4BB2D5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656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6DE9A0D-083B-44AE-8F5F-EB98E454B8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DEB8FA-58B1-44F8-80E3-47712D359E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0316D2-0F9B-415A-81E8-B6F10967E6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F50B6-7186-46B7-9A3A-D1973F40F53C}" type="datetimeFigureOut">
              <a:rPr lang="en-US" smtClean="0"/>
              <a:t>1/22/2020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7C7FF3-6C99-43AA-A6EF-55631E6DF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CE1E82-28F3-4002-801E-5BFAFBA5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E5F69-0412-4FC2-B1DB-5D9B4BB2D5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4757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EE36A7-1DF5-4E07-B8D3-D7BA3116F4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943F08-CD84-4AFF-A787-B734F481F6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DFF757-C429-4D81-AD84-AB02F496D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F50B6-7186-46B7-9A3A-D1973F40F53C}" type="datetimeFigureOut">
              <a:rPr lang="en-US" smtClean="0"/>
              <a:t>1/22/2020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AD5575-81A8-4539-A5FF-5EBB694288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AD4105-EE77-421E-AEC5-07567316DB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E5F69-0412-4FC2-B1DB-5D9B4BB2D5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4566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1B772-56A6-425D-8E31-8C2BFE5BD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5404A9-CE72-4206-B4F2-C58DB414A2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867476-D850-48CF-8557-AEC450ED2D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F50B6-7186-46B7-9A3A-D1973F40F53C}" type="datetimeFigureOut">
              <a:rPr lang="en-US" smtClean="0"/>
              <a:t>1/22/2020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BB4A77-2BD2-47B7-B518-123DEE74A2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EC3C40-5814-4929-9BC0-F5A9B30727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E5F69-0412-4FC2-B1DB-5D9B4BB2D5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4724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70CBB4-B720-4210-AFB9-502787503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C7481E-08A5-47AD-878E-B0518CDD5A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9585B4-DFEC-4FC5-9029-C3603905AA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46CAAE-C7CB-4B2C-AF9B-563C9512FC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F50B6-7186-46B7-9A3A-D1973F40F53C}" type="datetimeFigureOut">
              <a:rPr lang="en-US" smtClean="0"/>
              <a:t>1/22/2020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C893BE-AEAD-4D56-ABC6-57CBE9F3A8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384D23-0578-49F5-8ABC-F5D85B6E3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E5F69-0412-4FC2-B1DB-5D9B4BB2D5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0321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13F4A6-F6FC-49D4-841D-A125508FB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D8CAB7-9E05-4B12-A394-0F03E9F9F1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BE9C7F-AC36-455E-9640-181258B2EE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46F09C-B319-4542-8AAD-98855E0559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9767A60-D5DC-40AA-BAC9-FEA27262495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433B878-0F27-444E-A54F-372178F1C4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F50B6-7186-46B7-9A3A-D1973F40F53C}" type="datetimeFigureOut">
              <a:rPr lang="en-US" smtClean="0"/>
              <a:t>1/22/2020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8E1B2D-FE87-48D2-ABD8-4EFC1DE66C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37BEB79-B92F-4A41-9E9D-2B2232313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E5F69-0412-4FC2-B1DB-5D9B4BB2D5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6900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E886B9-E684-42ED-BCC2-574C23E2DC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CB6B05C-DA0F-4985-813F-213428674D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F50B6-7186-46B7-9A3A-D1973F40F53C}" type="datetimeFigureOut">
              <a:rPr lang="en-US" smtClean="0"/>
              <a:t>1/22/2020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052B2A-7F6A-4A91-B435-51CE329E14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8CE0AE-62AB-486E-81A4-EFD8309BAA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E5F69-0412-4FC2-B1DB-5D9B4BB2D5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5171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61B0CDA-DF67-4EC7-86C1-E876A9EEB6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F50B6-7186-46B7-9A3A-D1973F40F53C}" type="datetimeFigureOut">
              <a:rPr lang="en-US" smtClean="0"/>
              <a:t>1/22/2020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31F9F4-3A20-4E88-99D1-D8318C4B85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A13AE8-E2EA-4BD0-9B25-481760C1F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E5F69-0412-4FC2-B1DB-5D9B4BB2D5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8482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B3400-E426-4F7F-A38F-D89F2A06D9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589D7A-07C6-4C9E-9B08-356BAE5068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ACFD87-C395-4F28-AB7E-45B4DA1ECE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FAC52E-090D-4C66-94FC-C9DFB75F7B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F50B6-7186-46B7-9A3A-D1973F40F53C}" type="datetimeFigureOut">
              <a:rPr lang="en-US" smtClean="0"/>
              <a:t>1/22/2020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67D92F-7C58-4B70-A8FB-8D2400B90A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8FDC3A-73C5-4056-AFF9-0938B101D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E5F69-0412-4FC2-B1DB-5D9B4BB2D5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6105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B6813E-5324-4EF1-B08F-CCC06DB4A5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98B6863-7240-4AA8-A37E-100CB123EE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883E46-AE41-479E-9500-A200056B3C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4AAA13-24E9-4B5C-9587-3D03D57D3B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F50B6-7186-46B7-9A3A-D1973F40F53C}" type="datetimeFigureOut">
              <a:rPr lang="en-US" smtClean="0"/>
              <a:t>1/22/2020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BFCCF9-273B-4ECB-BD74-EA62DCB0D2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1E8BA2-4324-4C94-884C-E2A058AE8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E5F69-0412-4FC2-B1DB-5D9B4BB2D5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6972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ED0121B-469C-40B5-A3F4-8A07A86DE2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7CD5D6-1E4A-4AAD-84CA-EFCA21A72D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341A71-9F3E-4B9C-AC6B-192A632AECD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6F50B6-7186-46B7-9A3A-D1973F40F53C}" type="datetimeFigureOut">
              <a:rPr lang="en-US" smtClean="0"/>
              <a:t>1/22/2020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166207-033B-47E9-A649-5F62B38041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2E308A-B880-4750-9CBC-5D13DFD52A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2E5F69-0412-4FC2-B1DB-5D9B4BB2D5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8077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1.web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microsoft.com/office/2007/relationships/hdphoto" Target="../media/hdphoto1.wdp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FC6475-70FA-440F-8E06-260B3A605F2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8000" dirty="0"/>
              <a:t>Steganography</a:t>
            </a:r>
            <a:br>
              <a:rPr lang="en-US" dirty="0"/>
            </a:br>
            <a:r>
              <a:rPr lang="en-US" sz="3600" dirty="0"/>
              <a:t>Hiding information in plain sight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A45AB3A-0456-4CDE-9AED-DDC51DEFA0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59348"/>
            <a:ext cx="9144000" cy="898451"/>
          </a:xfrm>
        </p:spPr>
        <p:txBody>
          <a:bodyPr/>
          <a:lstStyle/>
          <a:p>
            <a:pPr algn="r"/>
            <a:r>
              <a:rPr lang="en-US" dirty="0"/>
              <a:t>Christopher Robin</a:t>
            </a:r>
          </a:p>
          <a:p>
            <a:pPr algn="r"/>
            <a:r>
              <a:rPr lang="en-US" dirty="0"/>
              <a:t>Craig Russell</a:t>
            </a:r>
          </a:p>
        </p:txBody>
      </p:sp>
    </p:spTree>
    <p:extLst>
      <p:ext uri="{BB962C8B-B14F-4D97-AF65-F5344CB8AC3E}">
        <p14:creationId xmlns:p14="http://schemas.microsoft.com/office/powerpoint/2010/main" val="23385074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8C3C5B-0284-4A9F-95C1-2DB7BD15C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X</a:t>
            </a:r>
            <a:r>
              <a:rPr lang="en-US" baseline="30000" dirty="0"/>
              <a:t>2</a:t>
            </a:r>
            <a:r>
              <a:rPr lang="en-US" dirty="0"/>
              <a:t> attack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4D4EF4-3E7F-4133-B3D7-374DD688A3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Histogram of DCT coefficients</a:t>
            </a:r>
          </a:p>
        </p:txBody>
      </p:sp>
    </p:spTree>
    <p:extLst>
      <p:ext uri="{BB962C8B-B14F-4D97-AF65-F5344CB8AC3E}">
        <p14:creationId xmlns:p14="http://schemas.microsoft.com/office/powerpoint/2010/main" val="12649756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DA0E4-92F2-46FF-8796-091B2FDE9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Discrete cosine transform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0CFE40-8C04-4769-8246-4757CCD53D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Represents 8x8 block of pixels as</a:t>
            </a:r>
          </a:p>
          <a:p>
            <a:pPr marL="0" indent="0">
              <a:buNone/>
            </a:pPr>
            <a:r>
              <a:rPr lang="en-US" dirty="0"/>
              <a:t>   weights of this chart</a:t>
            </a:r>
          </a:p>
          <a:p>
            <a:r>
              <a:rPr lang="en-US" dirty="0"/>
              <a:t>For example, a black “A” on white</a:t>
            </a:r>
          </a:p>
          <a:p>
            <a:pPr marL="0" indent="0">
              <a:buNone/>
            </a:pPr>
            <a:r>
              <a:rPr lang="en-US" dirty="0"/>
              <a:t>   background</a:t>
            </a:r>
          </a:p>
        </p:txBody>
      </p:sp>
      <p:pic>
        <p:nvPicPr>
          <p:cNvPr id="9" name="Picture 8" descr="A screen shot of a window&#10;&#10;Description automatically generated">
            <a:extLst>
              <a:ext uri="{FF2B5EF4-FFF2-40B4-BE49-F238E27FC236}">
                <a16:creationId xmlns:a16="http://schemas.microsoft.com/office/drawing/2014/main" id="{5C0CA914-DFDD-40D0-B9ED-C5457201D0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9928" y="1775702"/>
            <a:ext cx="4861120" cy="4861120"/>
          </a:xfrm>
          <a:prstGeom prst="rect">
            <a:avLst/>
          </a:prstGeom>
        </p:spPr>
      </p:pic>
      <p:pic>
        <p:nvPicPr>
          <p:cNvPr id="13" name="Picture 12" descr="A close up of a logo&#10;&#10;Description automatically generated">
            <a:extLst>
              <a:ext uri="{FF2B5EF4-FFF2-40B4-BE49-F238E27FC236}">
                <a16:creationId xmlns:a16="http://schemas.microsoft.com/office/drawing/2014/main" id="{17E61B60-7155-4D37-8377-BAC559FE8D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881" y="4859055"/>
            <a:ext cx="4861119" cy="1633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3606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C45F0-89D2-4657-882E-DA7CD6F40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CC7D4D-D2EA-49FC-B388-A48428929A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82802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2536C3-DBEE-4795-A635-166182FA7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Significance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A8A7B3-AFE4-44E2-B09E-1A2536BF75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4000"/>
            <a:ext cx="10515600" cy="4652963"/>
          </a:xfrm>
        </p:spPr>
        <p:txBody>
          <a:bodyPr/>
          <a:lstStyle/>
          <a:p>
            <a:r>
              <a:rPr lang="en-US" dirty="0"/>
              <a:t>Hypothetical app that takes pictures w/ cloud service, could encrypt credit card/other personal data, and steals data</a:t>
            </a:r>
          </a:p>
          <a:p>
            <a:r>
              <a:rPr lang="en-US" dirty="0"/>
              <a:t>Digital watermarking</a:t>
            </a:r>
          </a:p>
          <a:p>
            <a:r>
              <a:rPr lang="en-US" dirty="0"/>
              <a:t>How much data can you store in 4K movies…?</a:t>
            </a:r>
          </a:p>
        </p:txBody>
      </p:sp>
    </p:spTree>
    <p:extLst>
      <p:ext uri="{BB962C8B-B14F-4D97-AF65-F5344CB8AC3E}">
        <p14:creationId xmlns:p14="http://schemas.microsoft.com/office/powerpoint/2010/main" val="6188540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77A64-8382-4987-839D-01B8EF44D4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780494"/>
          </a:xfrm>
        </p:spPr>
        <p:txBody>
          <a:bodyPr/>
          <a:lstStyle/>
          <a:p>
            <a:pPr algn="ctr"/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5782949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845317-5A5A-4E6F-AC5E-181F775D1E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450" y="361951"/>
            <a:ext cx="5313551" cy="5538788"/>
          </a:xfrm>
        </p:spPr>
        <p:txBody>
          <a:bodyPr/>
          <a:lstStyle/>
          <a:p>
            <a:pPr marL="0" indent="0" algn="ctr">
              <a:buNone/>
            </a:pPr>
            <a:r>
              <a:rPr lang="en-US" sz="4400" dirty="0"/>
              <a:t>Steganography</a:t>
            </a:r>
            <a:endParaRPr lang="en-US" dirty="0"/>
          </a:p>
          <a:p>
            <a:r>
              <a:rPr lang="en-US" sz="3200" dirty="0" err="1"/>
              <a:t>Steganos</a:t>
            </a:r>
            <a:r>
              <a:rPr lang="en-US" sz="3200" dirty="0"/>
              <a:t> – covered/secret</a:t>
            </a:r>
          </a:p>
          <a:p>
            <a:r>
              <a:rPr lang="en-US" sz="3200" dirty="0"/>
              <a:t>Hides the location of information</a:t>
            </a:r>
          </a:p>
          <a:p>
            <a:r>
              <a:rPr lang="en-US" sz="3200" dirty="0"/>
              <a:t>Locational key</a:t>
            </a:r>
          </a:p>
          <a:p>
            <a:r>
              <a:rPr lang="en-US" sz="3200" dirty="0"/>
              <a:t>Invisible ink</a:t>
            </a:r>
          </a:p>
          <a:p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748916D-CC73-4D3C-BEB2-8D8DB5C2B0AE}"/>
              </a:ext>
            </a:extLst>
          </p:cNvPr>
          <p:cNvSpPr txBox="1">
            <a:spLocks/>
          </p:cNvSpPr>
          <p:nvPr/>
        </p:nvSpPr>
        <p:spPr>
          <a:xfrm>
            <a:off x="5750132" y="361951"/>
            <a:ext cx="5889418" cy="55387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400" dirty="0"/>
              <a:t>Cryptography</a:t>
            </a:r>
            <a:endParaRPr lang="en-US" dirty="0"/>
          </a:p>
          <a:p>
            <a:r>
              <a:rPr lang="en-US" sz="3200" dirty="0" err="1"/>
              <a:t>Krytpos</a:t>
            </a:r>
            <a:r>
              <a:rPr lang="en-US" sz="3200" dirty="0"/>
              <a:t> – secret/hidden</a:t>
            </a:r>
          </a:p>
          <a:p>
            <a:r>
              <a:rPr lang="en-US" sz="3200" dirty="0"/>
              <a:t>Hides the translation of information</a:t>
            </a:r>
          </a:p>
          <a:p>
            <a:r>
              <a:rPr lang="en-US" sz="3200" dirty="0"/>
              <a:t>Mathematical key</a:t>
            </a:r>
          </a:p>
          <a:p>
            <a:r>
              <a:rPr lang="en-US" sz="3200" dirty="0"/>
              <a:t>German Enigma Machine</a:t>
            </a:r>
          </a:p>
        </p:txBody>
      </p:sp>
      <p:pic>
        <p:nvPicPr>
          <p:cNvPr id="1026" name="Picture 2" descr="Image result for ink bottle clip art">
            <a:extLst>
              <a:ext uri="{FF2B5EF4-FFF2-40B4-BE49-F238E27FC236}">
                <a16:creationId xmlns:a16="http://schemas.microsoft.com/office/drawing/2014/main" id="{5105B727-45A2-4D95-93C1-E47909BCBD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3616" y="4120699"/>
            <a:ext cx="1221035" cy="1780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german enigma machine">
            <a:extLst>
              <a:ext uri="{FF2B5EF4-FFF2-40B4-BE49-F238E27FC236}">
                <a16:creationId xmlns:a16="http://schemas.microsoft.com/office/drawing/2014/main" id="{1E78DB9A-267B-41D2-87B9-A7BB25C29D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877050" y="4120699"/>
            <a:ext cx="2898238" cy="2268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02232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DC8762-2165-4AE8-A88B-24BAC9978B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992" y="365125"/>
            <a:ext cx="10944808" cy="1325563"/>
          </a:xfrm>
        </p:spPr>
        <p:txBody>
          <a:bodyPr>
            <a:normAutofit/>
          </a:bodyPr>
          <a:lstStyle/>
          <a:p>
            <a:r>
              <a:rPr lang="en-US" sz="5400" dirty="0"/>
              <a:t>Historical context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319BFA-01DD-44ED-A179-A80BB89DEF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8992" y="1514475"/>
            <a:ext cx="10515600" cy="4662487"/>
          </a:xfrm>
        </p:spPr>
        <p:txBody>
          <a:bodyPr/>
          <a:lstStyle/>
          <a:p>
            <a:r>
              <a:rPr lang="en-US" dirty="0"/>
              <a:t>~500 BC – Greeks tattooed onto shaved head</a:t>
            </a:r>
          </a:p>
          <a:p>
            <a:r>
              <a:rPr lang="en-US" dirty="0"/>
              <a:t>480 BC – Spartans wax tablets</a:t>
            </a:r>
          </a:p>
          <a:p>
            <a:r>
              <a:rPr lang="en-US" dirty="0"/>
              <a:t>1776 – Revolutionary war invisible ink  </a:t>
            </a:r>
          </a:p>
          <a:p>
            <a:r>
              <a:rPr lang="en-US" dirty="0"/>
              <a:t>1940s – WWII Microdots </a:t>
            </a:r>
          </a:p>
          <a:p>
            <a:endParaRPr lang="en-US" dirty="0"/>
          </a:p>
        </p:txBody>
      </p:sp>
      <p:pic>
        <p:nvPicPr>
          <p:cNvPr id="5" name="Picture 4" descr="A person wearing a military uniform&#10;&#10;Description automatically generated">
            <a:extLst>
              <a:ext uri="{FF2B5EF4-FFF2-40B4-BE49-F238E27FC236}">
                <a16:creationId xmlns:a16="http://schemas.microsoft.com/office/drawing/2014/main" id="{77E955B2-FFC5-4B65-9459-614DA067A5D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55" r="8234"/>
          <a:stretch/>
        </p:blipFill>
        <p:spPr>
          <a:xfrm>
            <a:off x="7352522" y="259400"/>
            <a:ext cx="4721292" cy="3006057"/>
          </a:xfrm>
          <a:prstGeom prst="rect">
            <a:avLst/>
          </a:prstGeom>
        </p:spPr>
      </p:pic>
      <p:pic>
        <p:nvPicPr>
          <p:cNvPr id="7" name="Picture 6" descr="A picture containing clock, old, sitting, hanging&#10;&#10;Description automatically generated">
            <a:extLst>
              <a:ext uri="{FF2B5EF4-FFF2-40B4-BE49-F238E27FC236}">
                <a16:creationId xmlns:a16="http://schemas.microsoft.com/office/drawing/2014/main" id="{DC3A074E-1D31-4E7C-A27C-EBE23345250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53" t="12517" r="14917" b="11836"/>
          <a:stretch/>
        </p:blipFill>
        <p:spPr>
          <a:xfrm>
            <a:off x="7352522" y="3443430"/>
            <a:ext cx="4721292" cy="3256871"/>
          </a:xfrm>
          <a:prstGeom prst="rect">
            <a:avLst/>
          </a:prstGeom>
        </p:spPr>
      </p:pic>
      <p:pic>
        <p:nvPicPr>
          <p:cNvPr id="9" name="Picture 8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7235AD4B-F64F-4E22-AAE4-AB3DBEC2B4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183" y="3845718"/>
            <a:ext cx="3561550" cy="2829033"/>
          </a:xfrm>
          <a:prstGeom prst="rect">
            <a:avLst/>
          </a:prstGeom>
        </p:spPr>
      </p:pic>
      <p:pic>
        <p:nvPicPr>
          <p:cNvPr id="2050" name="Picture 2" descr="Image result for invisible ink candle">
            <a:extLst>
              <a:ext uri="{FF2B5EF4-FFF2-40B4-BE49-F238E27FC236}">
                <a16:creationId xmlns:a16="http://schemas.microsoft.com/office/drawing/2014/main" id="{F8D32513-25CE-482D-8424-B52C80A5D2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44" t="4420" r="31511" b="27816"/>
          <a:stretch/>
        </p:blipFill>
        <p:spPr bwMode="auto">
          <a:xfrm>
            <a:off x="4428907" y="3443430"/>
            <a:ext cx="2619009" cy="3240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24486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0BBFB3C-C9B1-4C04-98B2-60FAB19227F5}"/>
              </a:ext>
            </a:extLst>
          </p:cNvPr>
          <p:cNvSpPr/>
          <p:nvPr/>
        </p:nvSpPr>
        <p:spPr>
          <a:xfrm>
            <a:off x="12459775" y="5367807"/>
            <a:ext cx="7845040" cy="65985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637781-0E97-4D45-98C4-31C143256F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Steganography Intro Act</a:t>
            </a:r>
            <a:r>
              <a:rPr lang="en-US" i="1" dirty="0"/>
              <a:t>i</a:t>
            </a:r>
            <a:r>
              <a:rPr lang="en-US" dirty="0"/>
              <a:t>vity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06957E-5005-43D9-BDC9-B97EA84C71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1520"/>
            <a:ext cx="10515600" cy="24100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Steganography hides i</a:t>
            </a:r>
            <a:r>
              <a:rPr lang="en-US" i="1" dirty="0"/>
              <a:t>n</a:t>
            </a:r>
            <a:r>
              <a:rPr lang="en-US" dirty="0"/>
              <a:t>formation using a variety of metho</a:t>
            </a:r>
            <a:r>
              <a:rPr lang="en-US" b="1" dirty="0"/>
              <a:t>d</a:t>
            </a:r>
            <a:r>
              <a:rPr lang="en-US" dirty="0"/>
              <a:t>s. </a:t>
            </a:r>
            <a:r>
              <a:rPr lang="en-US" dirty="0" err="1"/>
              <a:t>UnlikE</a:t>
            </a:r>
            <a:r>
              <a:rPr lang="en-US" dirty="0"/>
              <a:t> </a:t>
            </a:r>
            <a:r>
              <a:rPr lang="en-US" b="1" dirty="0"/>
              <a:t>e</a:t>
            </a:r>
            <a:r>
              <a:rPr lang="en-US" dirty="0"/>
              <a:t>ncryption, who’s only </a:t>
            </a:r>
            <a:r>
              <a:rPr lang="en-US" dirty="0" err="1"/>
              <a:t>goAl</a:t>
            </a:r>
            <a:r>
              <a:rPr lang="en-US" dirty="0"/>
              <a:t> is to obscure da</a:t>
            </a:r>
            <a:r>
              <a:rPr lang="en-US" b="1" dirty="0"/>
              <a:t>t</a:t>
            </a:r>
            <a:r>
              <a:rPr lang="en-US" dirty="0"/>
              <a:t>a, hidden data is able to carry larg</a:t>
            </a:r>
            <a:r>
              <a:rPr lang="en-US" b="1" dirty="0"/>
              <a:t>e</a:t>
            </a:r>
            <a:r>
              <a:rPr lang="en-US" dirty="0"/>
              <a:t> </a:t>
            </a:r>
            <a:r>
              <a:rPr lang="en-US" dirty="0" err="1"/>
              <a:t>amountS</a:t>
            </a:r>
            <a:r>
              <a:rPr lang="en-US" dirty="0"/>
              <a:t> of in</a:t>
            </a:r>
            <a:r>
              <a:rPr lang="en-US" i="1" dirty="0"/>
              <a:t>f</a:t>
            </a:r>
            <a:r>
              <a:rPr lang="en-US" dirty="0"/>
              <a:t>ormation with</a:t>
            </a:r>
            <a:r>
              <a:rPr lang="en-US" i="1" dirty="0"/>
              <a:t>o</a:t>
            </a:r>
            <a:r>
              <a:rPr lang="en-US" dirty="0"/>
              <a:t>ut dete</a:t>
            </a:r>
            <a:r>
              <a:rPr lang="en-US" b="1" dirty="0"/>
              <a:t>c</a:t>
            </a:r>
            <a:r>
              <a:rPr lang="en-US" dirty="0"/>
              <a:t>tion. Methods fo</a:t>
            </a:r>
            <a:r>
              <a:rPr lang="en-US" i="1" dirty="0"/>
              <a:t>r</a:t>
            </a:r>
            <a:r>
              <a:rPr lang="en-US" dirty="0"/>
              <a:t> redirecting one’s at</a:t>
            </a:r>
            <a:r>
              <a:rPr lang="en-US" b="1" dirty="0"/>
              <a:t>t</a:t>
            </a:r>
            <a:r>
              <a:rPr lang="en-US" dirty="0"/>
              <a:t>ention can be used to further hide infor</a:t>
            </a:r>
            <a:r>
              <a:rPr lang="en-US" i="1" dirty="0"/>
              <a:t>m</a:t>
            </a:r>
            <a:r>
              <a:rPr lang="en-US" dirty="0"/>
              <a:t>ation. </a:t>
            </a:r>
            <a:r>
              <a:rPr lang="en-US" dirty="0" err="1"/>
              <a:t>E</a:t>
            </a:r>
            <a:r>
              <a:rPr lang="en-US" i="1" dirty="0" err="1"/>
              <a:t>a</a:t>
            </a:r>
            <a:r>
              <a:rPr lang="en-US" dirty="0" err="1"/>
              <a:t>rlY</a:t>
            </a:r>
            <a:r>
              <a:rPr lang="en-US" dirty="0"/>
              <a:t> uses include changing </a:t>
            </a:r>
            <a:r>
              <a:rPr lang="en-US" i="1" dirty="0"/>
              <a:t>t</a:t>
            </a:r>
            <a:r>
              <a:rPr lang="en-US" dirty="0"/>
              <a:t>ypefaces and fonts </a:t>
            </a:r>
            <a:r>
              <a:rPr lang="en-US" i="1" dirty="0"/>
              <a:t>i</a:t>
            </a:r>
            <a:r>
              <a:rPr lang="en-US" dirty="0"/>
              <a:t>n a bl</a:t>
            </a:r>
            <a:r>
              <a:rPr lang="en-US" i="1" dirty="0"/>
              <a:t>o</a:t>
            </a:r>
            <a:r>
              <a:rPr lang="en-US" dirty="0"/>
              <a:t>ck of text a</a:t>
            </a:r>
            <a:r>
              <a:rPr lang="en-US" i="1" dirty="0"/>
              <a:t>n</a:t>
            </a:r>
            <a:r>
              <a:rPr lang="en-US" dirty="0"/>
              <a:t>d tattooing a message onto the head of a slave.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E447091-7660-CA4E-9059-01EB6CB25840}"/>
              </a:ext>
            </a:extLst>
          </p:cNvPr>
          <p:cNvSpPr txBox="1"/>
          <p:nvPr/>
        </p:nvSpPr>
        <p:spPr>
          <a:xfrm>
            <a:off x="1927011" y="5436124"/>
            <a:ext cx="1051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   but some messages are harder to find than </a:t>
            </a:r>
            <a:r>
              <a:rPr lang="en-US" sz="2800" dirty="0" err="1">
                <a:solidFill>
                  <a:schemeClr val="bg1"/>
                </a:solidFill>
              </a:rPr>
              <a:t>othe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1F019F-3376-4654-A798-8FA84F0B4AEB}"/>
              </a:ext>
            </a:extLst>
          </p:cNvPr>
          <p:cNvSpPr txBox="1"/>
          <p:nvPr/>
        </p:nvSpPr>
        <p:spPr>
          <a:xfrm>
            <a:off x="838200" y="1459855"/>
            <a:ext cx="36593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Find all 5 hidden messages.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E1AF81-7E1A-43A4-9ED3-232F97FEF14A}"/>
              </a:ext>
            </a:extLst>
          </p:cNvPr>
          <p:cNvSpPr txBox="1"/>
          <p:nvPr/>
        </p:nvSpPr>
        <p:spPr>
          <a:xfrm>
            <a:off x="838200" y="4751461"/>
            <a:ext cx="1051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______    ______ isn’t  ______  to  ________,  ________________.</a:t>
            </a:r>
          </a:p>
        </p:txBody>
      </p:sp>
    </p:spTree>
    <p:extLst>
      <p:ext uri="{BB962C8B-B14F-4D97-AF65-F5344CB8AC3E}">
        <p14:creationId xmlns:p14="http://schemas.microsoft.com/office/powerpoint/2010/main" val="2976138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911 -0.00255 L -0.85013 -0.0020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2057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1EBA0-5E24-4423-839C-25211E4DB6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9624"/>
            <a:ext cx="10515600" cy="1325563"/>
          </a:xfrm>
        </p:spPr>
        <p:txBody>
          <a:bodyPr/>
          <a:lstStyle/>
          <a:p>
            <a:r>
              <a:rPr lang="en-US" dirty="0"/>
              <a:t>Steganographic Techniques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AB7866-9AFE-4885-8DA4-CA947C9BFE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9350"/>
            <a:ext cx="10515600" cy="5259898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/>
              <a:t>Using noise</a:t>
            </a:r>
          </a:p>
          <a:p>
            <a:pPr>
              <a:lnSpc>
                <a:spcPct val="110000"/>
              </a:lnSpc>
            </a:pPr>
            <a:r>
              <a:rPr lang="en-US" dirty="0"/>
              <a:t>Spreading out information</a:t>
            </a:r>
          </a:p>
          <a:p>
            <a:pPr>
              <a:lnSpc>
                <a:spcPct val="110000"/>
              </a:lnSpc>
            </a:pPr>
            <a:r>
              <a:rPr lang="en-US" dirty="0"/>
              <a:t>Adopting a statistical profile</a:t>
            </a:r>
          </a:p>
          <a:p>
            <a:pPr>
              <a:lnSpc>
                <a:spcPct val="110000"/>
              </a:lnSpc>
            </a:pPr>
            <a:r>
              <a:rPr lang="en-US" dirty="0"/>
              <a:t>Replacing procedural generation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dirty="0"/>
              <a:t>   with information </a:t>
            </a:r>
          </a:p>
          <a:p>
            <a:pPr>
              <a:lnSpc>
                <a:spcPct val="110000"/>
              </a:lnSpc>
            </a:pPr>
            <a:r>
              <a:rPr lang="en-US" dirty="0"/>
              <a:t>Changing orders of lists </a:t>
            </a:r>
          </a:p>
          <a:p>
            <a:pPr>
              <a:lnSpc>
                <a:spcPct val="110000"/>
              </a:lnSpc>
            </a:pPr>
            <a:r>
              <a:rPr lang="en-US" dirty="0"/>
              <a:t>Splitting information</a:t>
            </a:r>
          </a:p>
          <a:p>
            <a:pPr>
              <a:lnSpc>
                <a:spcPct val="110000"/>
              </a:lnSpc>
            </a:pPr>
            <a:r>
              <a:rPr lang="en-US" dirty="0"/>
              <a:t>Hiding the source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61DCBC-FCEA-44C3-95FE-E8DA096DC5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1455" y="3459519"/>
            <a:ext cx="3108858" cy="3108858"/>
          </a:xfrm>
          <a:prstGeom prst="rect">
            <a:avLst/>
          </a:prstGeom>
        </p:spPr>
      </p:pic>
      <p:pic>
        <p:nvPicPr>
          <p:cNvPr id="13" name="Picture 12" descr="A person standing next to a tree&#10;&#10;Description automatically generated">
            <a:extLst>
              <a:ext uri="{FF2B5EF4-FFF2-40B4-BE49-F238E27FC236}">
                <a16:creationId xmlns:a16="http://schemas.microsoft.com/office/drawing/2014/main" id="{3B4077B0-C325-42FB-B303-26429D3B2A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1454" y="188751"/>
            <a:ext cx="3108859" cy="310885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B81D306-3AF6-46E3-931A-8CC216A98F9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571" b="90000" l="2308" r="96154">
                        <a14:foregroundMark x1="16154" y1="4643" x2="16154" y2="4643"/>
                        <a14:foregroundMark x1="2692" y1="18571" x2="2692" y2="18571"/>
                        <a14:foregroundMark x1="31923" y1="16786" x2="31923" y2="16786"/>
                        <a14:foregroundMark x1="16923" y1="28571" x2="16923" y2="28571"/>
                        <a14:foregroundMark x1="5769" y1="41429" x2="5769" y2="41429"/>
                        <a14:foregroundMark x1="17692" y1="52500" x2="17692" y2="52500"/>
                        <a14:foregroundMark x1="30769" y1="41071" x2="30769" y2="41071"/>
                        <a14:foregroundMark x1="43846" y1="28929" x2="43846" y2="28929"/>
                        <a14:foregroundMark x1="57692" y1="17857" x2="57692" y2="17857"/>
                        <a14:foregroundMark x1="71154" y1="3929" x2="71154" y2="3929"/>
                        <a14:foregroundMark x1="41538" y1="4643" x2="41538" y2="4643"/>
                        <a14:foregroundMark x1="82692" y1="15714" x2="82692" y2="15714"/>
                        <a14:foregroundMark x1="92692" y1="6786" x2="92692" y2="6786"/>
                        <a14:foregroundMark x1="93462" y1="28929" x2="93462" y2="28929"/>
                        <a14:foregroundMark x1="79231" y1="41071" x2="79231" y2="41071"/>
                        <a14:foregroundMark x1="94231" y1="52857" x2="94231" y2="52857"/>
                        <a14:foregroundMark x1="79615" y1="62857" x2="79615" y2="62857"/>
                        <a14:foregroundMark x1="95000" y1="75000" x2="95000" y2="75000"/>
                        <a14:foregroundMark x1="76154" y1="90000" x2="76154" y2="90000"/>
                        <a14:foregroundMark x1="63462" y1="75714" x2="63462" y2="75714"/>
                        <a14:foregroundMark x1="51923" y1="90000" x2="51923" y2="90000"/>
                        <a14:foregroundMark x1="40000" y1="77500" x2="40000" y2="77500"/>
                        <a14:foregroundMark x1="30769" y1="88929" x2="30769" y2="88929"/>
                        <a14:foregroundMark x1="14615" y1="76071" x2="14615" y2="76071"/>
                        <a14:foregroundMark x1="5769" y1="88214" x2="5769" y2="88214"/>
                        <a14:foregroundMark x1="6923" y1="66429" x2="6923" y2="66429"/>
                        <a14:foregroundMark x1="32692" y1="64643" x2="32692" y2="64643"/>
                        <a14:foregroundMark x1="43077" y1="53929" x2="43077" y2="53929"/>
                        <a14:foregroundMark x1="57308" y1="61429" x2="57308" y2="61429"/>
                        <a14:foregroundMark x1="71923" y1="52500" x2="71923" y2="52500"/>
                        <a14:foregroundMark x1="57308" y1="41786" x2="57308" y2="41786"/>
                        <a14:foregroundMark x1="70000" y1="28571" x2="70000" y2="28571"/>
                        <a14:foregroundMark x1="19615" y1="5357" x2="19615" y2="5357"/>
                        <a14:foregroundMark x1="67692" y1="4643" x2="67692" y2="4643"/>
                        <a14:foregroundMark x1="96154" y1="6071" x2="96154" y2="6071"/>
                        <a14:foregroundMark x1="91154" y1="28571" x2="91154" y2="28571"/>
                        <a14:foregroundMark x1="92692" y1="54286" x2="92692" y2="54286"/>
                        <a14:foregroundMark x1="92308" y1="76071" x2="92308" y2="76071"/>
                        <a14:foregroundMark x1="91923" y1="3571" x2="91923" y2="35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7241"/>
          <a:stretch/>
        </p:blipFill>
        <p:spPr>
          <a:xfrm>
            <a:off x="7981453" y="188752"/>
            <a:ext cx="1567061" cy="156540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4696C55-BBF4-470D-980D-43BB8D786AD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571" b="90000" l="2308" r="96154">
                        <a14:foregroundMark x1="16154" y1="4643" x2="16154" y2="4643"/>
                        <a14:foregroundMark x1="2692" y1="18571" x2="2692" y2="18571"/>
                        <a14:foregroundMark x1="31923" y1="16786" x2="31923" y2="16786"/>
                        <a14:foregroundMark x1="16923" y1="28571" x2="16923" y2="28571"/>
                        <a14:foregroundMark x1="5769" y1="41429" x2="5769" y2="41429"/>
                        <a14:foregroundMark x1="17692" y1="52500" x2="17692" y2="52500"/>
                        <a14:foregroundMark x1="30769" y1="41071" x2="30769" y2="41071"/>
                        <a14:foregroundMark x1="43846" y1="28929" x2="43846" y2="28929"/>
                        <a14:foregroundMark x1="57692" y1="17857" x2="57692" y2="17857"/>
                        <a14:foregroundMark x1="71154" y1="3929" x2="71154" y2="3929"/>
                        <a14:foregroundMark x1="41538" y1="4643" x2="41538" y2="4643"/>
                        <a14:foregroundMark x1="82692" y1="15714" x2="82692" y2="15714"/>
                        <a14:foregroundMark x1="92692" y1="6786" x2="92692" y2="6786"/>
                        <a14:foregroundMark x1="93462" y1="28929" x2="93462" y2="28929"/>
                        <a14:foregroundMark x1="79231" y1="41071" x2="79231" y2="41071"/>
                        <a14:foregroundMark x1="94231" y1="52857" x2="94231" y2="52857"/>
                        <a14:foregroundMark x1="79615" y1="62857" x2="79615" y2="62857"/>
                        <a14:foregroundMark x1="95000" y1="75000" x2="95000" y2="75000"/>
                        <a14:foregroundMark x1="76154" y1="90000" x2="76154" y2="90000"/>
                        <a14:foregroundMark x1="63462" y1="75714" x2="63462" y2="75714"/>
                        <a14:foregroundMark x1="51923" y1="90000" x2="51923" y2="90000"/>
                        <a14:foregroundMark x1="40000" y1="77500" x2="40000" y2="77500"/>
                        <a14:foregroundMark x1="30769" y1="88929" x2="30769" y2="88929"/>
                        <a14:foregroundMark x1="14615" y1="76071" x2="14615" y2="76071"/>
                        <a14:foregroundMark x1="5769" y1="88214" x2="5769" y2="88214"/>
                        <a14:foregroundMark x1="6923" y1="66429" x2="6923" y2="66429"/>
                        <a14:foregroundMark x1="32692" y1="64643" x2="32692" y2="64643"/>
                        <a14:foregroundMark x1="43077" y1="53929" x2="43077" y2="53929"/>
                        <a14:foregroundMark x1="57308" y1="61429" x2="57308" y2="61429"/>
                        <a14:foregroundMark x1="71923" y1="52500" x2="71923" y2="52500"/>
                        <a14:foregroundMark x1="57308" y1="41786" x2="57308" y2="41786"/>
                        <a14:foregroundMark x1="70000" y1="28571" x2="70000" y2="28571"/>
                        <a14:foregroundMark x1="19615" y1="5357" x2="19615" y2="5357"/>
                        <a14:foregroundMark x1="67692" y1="4643" x2="67692" y2="4643"/>
                        <a14:foregroundMark x1="96154" y1="6071" x2="96154" y2="6071"/>
                        <a14:foregroundMark x1="91154" y1="28571" x2="91154" y2="28571"/>
                        <a14:foregroundMark x1="92692" y1="54286" x2="92692" y2="54286"/>
                        <a14:foregroundMark x1="92308" y1="76071" x2="92308" y2="76071"/>
                        <a14:foregroundMark x1="91923" y1="3571" x2="91923" y2="35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7241"/>
          <a:stretch/>
        </p:blipFill>
        <p:spPr>
          <a:xfrm>
            <a:off x="9523252" y="188752"/>
            <a:ext cx="1567061" cy="156540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6C01522-EF51-4F94-918A-E6422A7E158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571" b="90000" l="2308" r="96154">
                        <a14:foregroundMark x1="16154" y1="4643" x2="16154" y2="4643"/>
                        <a14:foregroundMark x1="2692" y1="18571" x2="2692" y2="18571"/>
                        <a14:foregroundMark x1="31923" y1="16786" x2="31923" y2="16786"/>
                        <a14:foregroundMark x1="16923" y1="28571" x2="16923" y2="28571"/>
                        <a14:foregroundMark x1="5769" y1="41429" x2="5769" y2="41429"/>
                        <a14:foregroundMark x1="17692" y1="52500" x2="17692" y2="52500"/>
                        <a14:foregroundMark x1="30769" y1="41071" x2="30769" y2="41071"/>
                        <a14:foregroundMark x1="43846" y1="28929" x2="43846" y2="28929"/>
                        <a14:foregroundMark x1="57692" y1="17857" x2="57692" y2="17857"/>
                        <a14:foregroundMark x1="71154" y1="3929" x2="71154" y2="3929"/>
                        <a14:foregroundMark x1="41538" y1="4643" x2="41538" y2="4643"/>
                        <a14:foregroundMark x1="82692" y1="15714" x2="82692" y2="15714"/>
                        <a14:foregroundMark x1="92692" y1="6786" x2="92692" y2="6786"/>
                        <a14:foregroundMark x1="93462" y1="28929" x2="93462" y2="28929"/>
                        <a14:foregroundMark x1="79231" y1="41071" x2="79231" y2="41071"/>
                        <a14:foregroundMark x1="94231" y1="52857" x2="94231" y2="52857"/>
                        <a14:foregroundMark x1="79615" y1="62857" x2="79615" y2="62857"/>
                        <a14:foregroundMark x1="95000" y1="75000" x2="95000" y2="75000"/>
                        <a14:foregroundMark x1="76154" y1="90000" x2="76154" y2="90000"/>
                        <a14:foregroundMark x1="63462" y1="75714" x2="63462" y2="75714"/>
                        <a14:foregroundMark x1="51923" y1="90000" x2="51923" y2="90000"/>
                        <a14:foregroundMark x1="40000" y1="77500" x2="40000" y2="77500"/>
                        <a14:foregroundMark x1="30769" y1="88929" x2="30769" y2="88929"/>
                        <a14:foregroundMark x1="14615" y1="76071" x2="14615" y2="76071"/>
                        <a14:foregroundMark x1="5769" y1="88214" x2="5769" y2="88214"/>
                        <a14:foregroundMark x1="6923" y1="66429" x2="6923" y2="66429"/>
                        <a14:foregroundMark x1="32692" y1="64643" x2="32692" y2="64643"/>
                        <a14:foregroundMark x1="43077" y1="53929" x2="43077" y2="53929"/>
                        <a14:foregroundMark x1="57308" y1="61429" x2="57308" y2="61429"/>
                        <a14:foregroundMark x1="71923" y1="52500" x2="71923" y2="52500"/>
                        <a14:foregroundMark x1="57308" y1="41786" x2="57308" y2="41786"/>
                        <a14:foregroundMark x1="70000" y1="28571" x2="70000" y2="28571"/>
                        <a14:foregroundMark x1="19615" y1="5357" x2="19615" y2="5357"/>
                        <a14:foregroundMark x1="67692" y1="4643" x2="67692" y2="4643"/>
                        <a14:foregroundMark x1="96154" y1="6071" x2="96154" y2="6071"/>
                        <a14:foregroundMark x1="91154" y1="28571" x2="91154" y2="28571"/>
                        <a14:foregroundMark x1="92692" y1="54286" x2="92692" y2="54286"/>
                        <a14:foregroundMark x1="92308" y1="76071" x2="92308" y2="76071"/>
                        <a14:foregroundMark x1="91923" y1="3571" x2="91923" y2="35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7241"/>
          <a:stretch/>
        </p:blipFill>
        <p:spPr>
          <a:xfrm>
            <a:off x="7981453" y="1724133"/>
            <a:ext cx="1567061" cy="156540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C3870C3-4E9A-4778-93E3-C3F43E27EED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571" b="90000" l="2308" r="96154">
                        <a14:foregroundMark x1="16154" y1="4643" x2="16154" y2="4643"/>
                        <a14:foregroundMark x1="2692" y1="18571" x2="2692" y2="18571"/>
                        <a14:foregroundMark x1="31923" y1="16786" x2="31923" y2="16786"/>
                        <a14:foregroundMark x1="16923" y1="28571" x2="16923" y2="28571"/>
                        <a14:foregroundMark x1="5769" y1="41429" x2="5769" y2="41429"/>
                        <a14:foregroundMark x1="17692" y1="52500" x2="17692" y2="52500"/>
                        <a14:foregroundMark x1="30769" y1="41071" x2="30769" y2="41071"/>
                        <a14:foregroundMark x1="43846" y1="28929" x2="43846" y2="28929"/>
                        <a14:foregroundMark x1="57692" y1="17857" x2="57692" y2="17857"/>
                        <a14:foregroundMark x1="71154" y1="3929" x2="71154" y2="3929"/>
                        <a14:foregroundMark x1="41538" y1="4643" x2="41538" y2="4643"/>
                        <a14:foregroundMark x1="82692" y1="15714" x2="82692" y2="15714"/>
                        <a14:foregroundMark x1="92692" y1="6786" x2="92692" y2="6786"/>
                        <a14:foregroundMark x1="93462" y1="28929" x2="93462" y2="28929"/>
                        <a14:foregroundMark x1="79231" y1="41071" x2="79231" y2="41071"/>
                        <a14:foregroundMark x1="94231" y1="52857" x2="94231" y2="52857"/>
                        <a14:foregroundMark x1="79615" y1="62857" x2="79615" y2="62857"/>
                        <a14:foregroundMark x1="95000" y1="75000" x2="95000" y2="75000"/>
                        <a14:foregroundMark x1="76154" y1="90000" x2="76154" y2="90000"/>
                        <a14:foregroundMark x1="63462" y1="75714" x2="63462" y2="75714"/>
                        <a14:foregroundMark x1="51923" y1="90000" x2="51923" y2="90000"/>
                        <a14:foregroundMark x1="40000" y1="77500" x2="40000" y2="77500"/>
                        <a14:foregroundMark x1="30769" y1="88929" x2="30769" y2="88929"/>
                        <a14:foregroundMark x1="14615" y1="76071" x2="14615" y2="76071"/>
                        <a14:foregroundMark x1="5769" y1="88214" x2="5769" y2="88214"/>
                        <a14:foregroundMark x1="6923" y1="66429" x2="6923" y2="66429"/>
                        <a14:foregroundMark x1="32692" y1="64643" x2="32692" y2="64643"/>
                        <a14:foregroundMark x1="43077" y1="53929" x2="43077" y2="53929"/>
                        <a14:foregroundMark x1="57308" y1="61429" x2="57308" y2="61429"/>
                        <a14:foregroundMark x1="71923" y1="52500" x2="71923" y2="52500"/>
                        <a14:foregroundMark x1="57308" y1="41786" x2="57308" y2="41786"/>
                        <a14:foregroundMark x1="70000" y1="28571" x2="70000" y2="28571"/>
                        <a14:foregroundMark x1="19615" y1="5357" x2="19615" y2="5357"/>
                        <a14:foregroundMark x1="67692" y1="4643" x2="67692" y2="4643"/>
                        <a14:foregroundMark x1="96154" y1="6071" x2="96154" y2="6071"/>
                        <a14:foregroundMark x1="91154" y1="28571" x2="91154" y2="28571"/>
                        <a14:foregroundMark x1="92692" y1="54286" x2="92692" y2="54286"/>
                        <a14:foregroundMark x1="92308" y1="76071" x2="92308" y2="76071"/>
                        <a14:foregroundMark x1="91923" y1="3571" x2="91923" y2="35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7241"/>
          <a:stretch/>
        </p:blipFill>
        <p:spPr>
          <a:xfrm>
            <a:off x="9523251" y="1724133"/>
            <a:ext cx="1567061" cy="1565403"/>
          </a:xfrm>
          <a:prstGeom prst="rect">
            <a:avLst/>
          </a:prstGeom>
        </p:spPr>
      </p:pic>
      <p:pic>
        <p:nvPicPr>
          <p:cNvPr id="24" name="Picture 23" descr="A screenshot of a cell phone&#10;&#10;Description automatically generated">
            <a:extLst>
              <a:ext uri="{FF2B5EF4-FFF2-40B4-BE49-F238E27FC236}">
                <a16:creationId xmlns:a16="http://schemas.microsoft.com/office/drawing/2014/main" id="{FCE708A5-8963-483B-B030-6472A449B7B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24"/>
          <a:stretch/>
        </p:blipFill>
        <p:spPr>
          <a:xfrm>
            <a:off x="7048500" y="1201908"/>
            <a:ext cx="5143500" cy="5086721"/>
          </a:xfrm>
          <a:prstGeom prst="rect">
            <a:avLst/>
          </a:prstGeom>
        </p:spPr>
      </p:pic>
      <p:pic>
        <p:nvPicPr>
          <p:cNvPr id="26" name="Picture 25" descr="A screenshot of a cell phone&#10;&#10;Description automatically generated">
            <a:extLst>
              <a:ext uri="{FF2B5EF4-FFF2-40B4-BE49-F238E27FC236}">
                <a16:creationId xmlns:a16="http://schemas.microsoft.com/office/drawing/2014/main" id="{743C00BD-A01F-4140-A5A8-D9F44F039F4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0825" y="1266825"/>
            <a:ext cx="51435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32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0C8616-32EF-45C2-B8C7-AEA2E25A9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Digital Image Steganography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1374EF-F4FF-4DB6-A8C6-2AD79CB466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7378"/>
            <a:ext cx="10515600" cy="4351338"/>
          </a:xfrm>
        </p:spPr>
        <p:txBody>
          <a:bodyPr/>
          <a:lstStyle/>
          <a:p>
            <a:r>
              <a:rPr lang="en-US" dirty="0"/>
              <a:t>Information can be stored inside media files</a:t>
            </a:r>
          </a:p>
          <a:p>
            <a:r>
              <a:rPr lang="en-US" dirty="0"/>
              <a:t>Making small changes that will be indiscernible from the original</a:t>
            </a:r>
          </a:p>
          <a:p>
            <a:r>
              <a:rPr lang="en-US" dirty="0"/>
              <a:t>Common approach is to use LSBs </a:t>
            </a:r>
          </a:p>
        </p:txBody>
      </p:sp>
      <p:pic>
        <p:nvPicPr>
          <p:cNvPr id="5" name="Picture 4" descr="A picture containing green, umbrella, people, standing&#10;&#10;Description automatically generated">
            <a:extLst>
              <a:ext uri="{FF2B5EF4-FFF2-40B4-BE49-F238E27FC236}">
                <a16:creationId xmlns:a16="http://schemas.microsoft.com/office/drawing/2014/main" id="{575DF4D6-C31E-42B7-9B95-E778F0CAA7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689" y="3429000"/>
            <a:ext cx="5613273" cy="3157465"/>
          </a:xfrm>
          <a:prstGeom prst="rect">
            <a:avLst/>
          </a:prstGeom>
        </p:spPr>
      </p:pic>
      <p:pic>
        <p:nvPicPr>
          <p:cNvPr id="9" name="Picture 8" descr="A tree in a grassy area&#10;&#10;Description automatically generated">
            <a:extLst>
              <a:ext uri="{FF2B5EF4-FFF2-40B4-BE49-F238E27FC236}">
                <a16:creationId xmlns:a16="http://schemas.microsoft.com/office/drawing/2014/main" id="{987FF8F4-4108-4EE0-8CE4-18CA64DB91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039" y="3428999"/>
            <a:ext cx="5613273" cy="3157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1677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0C8616-32EF-45C2-B8C7-AEA2E25A9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Digital Image Steganography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1374EF-F4FF-4DB6-A8C6-2AD79CB466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7378"/>
            <a:ext cx="5053111" cy="4351338"/>
          </a:xfrm>
        </p:spPr>
        <p:txBody>
          <a:bodyPr/>
          <a:lstStyle/>
          <a:p>
            <a:r>
              <a:rPr lang="en-US" dirty="0"/>
              <a:t>RGB values from 0-255</a:t>
            </a:r>
          </a:p>
          <a:p>
            <a:r>
              <a:rPr lang="en-US" dirty="0"/>
              <a:t>Binary: “0000 00</a:t>
            </a:r>
            <a:r>
              <a:rPr lang="en-US" u="sng" dirty="0"/>
              <a:t>00</a:t>
            </a:r>
            <a:r>
              <a:rPr lang="en-US" dirty="0"/>
              <a:t>”</a:t>
            </a:r>
          </a:p>
          <a:p>
            <a:r>
              <a:rPr lang="en-US" dirty="0"/>
              <a:t>Pixel = Pixel – (Pixel mod 4)</a:t>
            </a:r>
          </a:p>
          <a:p>
            <a:r>
              <a:rPr lang="en-US" dirty="0"/>
              <a:t>Ex: 255 =&gt; 252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63D553C-EC2C-4010-8397-A4FCE69EC8FC}"/>
              </a:ext>
            </a:extLst>
          </p:cNvPr>
          <p:cNvSpPr txBox="1">
            <a:spLocks/>
          </p:cNvSpPr>
          <p:nvPr/>
        </p:nvSpPr>
        <p:spPr>
          <a:xfrm>
            <a:off x="5891311" y="1497378"/>
            <a:ext cx="505311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Take two bits of message image</a:t>
            </a:r>
          </a:p>
          <a:p>
            <a:r>
              <a:rPr lang="en-US" dirty="0"/>
              <a:t>Replace last two bits of original</a:t>
            </a:r>
          </a:p>
        </p:txBody>
      </p:sp>
      <p:pic>
        <p:nvPicPr>
          <p:cNvPr id="7" name="Picture 6" descr="A tree in a grassy area&#10;&#10;Description automatically generated">
            <a:extLst>
              <a:ext uri="{FF2B5EF4-FFF2-40B4-BE49-F238E27FC236}">
                <a16:creationId xmlns:a16="http://schemas.microsoft.com/office/drawing/2014/main" id="{78E70453-9081-4695-B5AD-C8B396A389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038" y="3429000"/>
            <a:ext cx="5613273" cy="3157465"/>
          </a:xfrm>
          <a:prstGeom prst="rect">
            <a:avLst/>
          </a:prstGeom>
        </p:spPr>
      </p:pic>
      <p:pic>
        <p:nvPicPr>
          <p:cNvPr id="9" name="Picture 8" descr="A tree in a grassy area&#10;&#10;Description automatically generated">
            <a:extLst>
              <a:ext uri="{FF2B5EF4-FFF2-40B4-BE49-F238E27FC236}">
                <a16:creationId xmlns:a16="http://schemas.microsoft.com/office/drawing/2014/main" id="{97169B68-E241-4EC1-93DF-26BF06844E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429000"/>
            <a:ext cx="5613273" cy="3157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9631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B14DAE-F668-4B03-80C5-1509C37485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Terms/notation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9D3A98-7654-4CCC-90C7-6B8984A816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Steganogram</a:t>
            </a:r>
            <a:r>
              <a:rPr lang="en-US"/>
              <a:t> </a:t>
            </a:r>
            <a:r>
              <a:rPr lang="en-US" dirty="0"/>
              <a:t>– </a:t>
            </a:r>
            <a:r>
              <a:rPr lang="en-US"/>
              <a:t>steganographic message</a:t>
            </a:r>
            <a:endParaRPr lang="en-US" dirty="0"/>
          </a:p>
          <a:p>
            <a:r>
              <a:rPr lang="en-US" dirty="0" err="1"/>
              <a:t>Steganalysis</a:t>
            </a:r>
            <a:r>
              <a:rPr lang="en-US" dirty="0"/>
              <a:t> – searching for </a:t>
            </a:r>
            <a:r>
              <a:rPr lang="en-US" dirty="0" err="1"/>
              <a:t>steganograms</a:t>
            </a:r>
            <a:endParaRPr lang="en-US" dirty="0"/>
          </a:p>
          <a:p>
            <a:r>
              <a:rPr lang="en-US" dirty="0"/>
              <a:t>Lossy and lossless</a:t>
            </a:r>
          </a:p>
        </p:txBody>
      </p:sp>
    </p:spTree>
    <p:extLst>
      <p:ext uri="{BB962C8B-B14F-4D97-AF65-F5344CB8AC3E}">
        <p14:creationId xmlns:p14="http://schemas.microsoft.com/office/powerpoint/2010/main" val="6114040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189FC1-5D10-4818-98A8-A3E02C456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Lossless Bitmap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0B26D8-9DE9-4D2A-8B4E-FD709BFB6B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Each pixel has a color value stored for r, g, b</a:t>
            </a:r>
          </a:p>
        </p:txBody>
      </p:sp>
    </p:spTree>
    <p:extLst>
      <p:ext uri="{BB962C8B-B14F-4D97-AF65-F5344CB8AC3E}">
        <p14:creationId xmlns:p14="http://schemas.microsoft.com/office/powerpoint/2010/main" val="29390547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1558</TotalTime>
  <Words>356</Words>
  <Application>Microsoft Office PowerPoint</Application>
  <PresentationFormat>Widescreen</PresentationFormat>
  <Paragraphs>62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Steganography Hiding information in plain sight</vt:lpstr>
      <vt:lpstr>PowerPoint Presentation</vt:lpstr>
      <vt:lpstr>Historical context</vt:lpstr>
      <vt:lpstr>Steganography Intro Activity</vt:lpstr>
      <vt:lpstr>Steganographic Techniques</vt:lpstr>
      <vt:lpstr>Digital Image Steganography</vt:lpstr>
      <vt:lpstr>Digital Image Steganography</vt:lpstr>
      <vt:lpstr>Terms/notation</vt:lpstr>
      <vt:lpstr>Lossless Bitmap</vt:lpstr>
      <vt:lpstr>The X2 attack</vt:lpstr>
      <vt:lpstr>Discrete cosine transform</vt:lpstr>
      <vt:lpstr>Example</vt:lpstr>
      <vt:lpstr>Significance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Stenography Hiding information in plain sight</dc:title>
  <dc:creator>Craig J Russell</dc:creator>
  <cp:lastModifiedBy>Craig Russell</cp:lastModifiedBy>
  <cp:revision>69</cp:revision>
  <dcterms:created xsi:type="dcterms:W3CDTF">2020-01-11T19:17:26Z</dcterms:created>
  <dcterms:modified xsi:type="dcterms:W3CDTF">2020-01-23T08:28:51Z</dcterms:modified>
</cp:coreProperties>
</file>